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33"/>
  </p:notesMasterIdLst>
  <p:sldIdLst>
    <p:sldId id="256" r:id="rId2"/>
    <p:sldId id="277" r:id="rId3"/>
    <p:sldId id="278" r:id="rId4"/>
    <p:sldId id="279" r:id="rId5"/>
    <p:sldId id="280" r:id="rId6"/>
    <p:sldId id="281" r:id="rId7"/>
    <p:sldId id="282" r:id="rId8"/>
    <p:sldId id="283" r:id="rId9"/>
    <p:sldId id="265" r:id="rId10"/>
    <p:sldId id="290" r:id="rId11"/>
    <p:sldId id="291" r:id="rId12"/>
    <p:sldId id="292" r:id="rId13"/>
    <p:sldId id="284" r:id="rId14"/>
    <p:sldId id="262" r:id="rId15"/>
    <p:sldId id="293" r:id="rId16"/>
    <p:sldId id="294" r:id="rId17"/>
    <p:sldId id="295" r:id="rId18"/>
    <p:sldId id="263" r:id="rId19"/>
    <p:sldId id="276" r:id="rId20"/>
    <p:sldId id="296" r:id="rId21"/>
    <p:sldId id="297" r:id="rId22"/>
    <p:sldId id="298" r:id="rId23"/>
    <p:sldId id="299" r:id="rId24"/>
    <p:sldId id="300" r:id="rId25"/>
    <p:sldId id="285" r:id="rId26"/>
    <p:sldId id="286" r:id="rId27"/>
    <p:sldId id="287" r:id="rId28"/>
    <p:sldId id="289" r:id="rId29"/>
    <p:sldId id="268" r:id="rId30"/>
    <p:sldId id="274" r:id="rId31"/>
    <p:sldId id="27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048A88E-F4BB-412E-B93C-511410205BAF}">
          <p14:sldIdLst>
            <p14:sldId id="256"/>
            <p14:sldId id="277"/>
            <p14:sldId id="278"/>
            <p14:sldId id="279"/>
            <p14:sldId id="280"/>
            <p14:sldId id="281"/>
            <p14:sldId id="282"/>
            <p14:sldId id="283"/>
            <p14:sldId id="265"/>
            <p14:sldId id="290"/>
            <p14:sldId id="291"/>
            <p14:sldId id="292"/>
            <p14:sldId id="284"/>
            <p14:sldId id="262"/>
            <p14:sldId id="293"/>
            <p14:sldId id="294"/>
            <p14:sldId id="295"/>
            <p14:sldId id="263"/>
            <p14:sldId id="276"/>
            <p14:sldId id="296"/>
            <p14:sldId id="297"/>
            <p14:sldId id="298"/>
            <p14:sldId id="299"/>
            <p14:sldId id="300"/>
            <p14:sldId id="285"/>
            <p14:sldId id="286"/>
            <p14:sldId id="287"/>
            <p14:sldId id="289"/>
            <p14:sldId id="268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04" autoAdjust="0"/>
    <p:restoredTop sz="75929"/>
  </p:normalViewPr>
  <p:slideViewPr>
    <p:cSldViewPr snapToGrid="0">
      <p:cViewPr varScale="1">
        <p:scale>
          <a:sx n="68" d="100"/>
          <a:sy n="68" d="100"/>
        </p:scale>
        <p:origin x="4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5D8606-277A-0B49-975B-041BA93166FF}" type="datetimeFigureOut">
              <a:rPr lang="en-US" smtClean="0"/>
              <a:t>5/26/22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BCB11-1DF7-5740-9C18-7A4CFF341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38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see here Military service seems to have a bigger impact than gender on being select4ed. With about a 23% SCHNCE OF BEING Accepted based on prior military service </a:t>
            </a:r>
          </a:p>
          <a:p>
            <a:endParaRPr lang="en-US" dirty="0"/>
          </a:p>
          <a:p>
            <a:r>
              <a:rPr lang="en-US" dirty="0"/>
              <a:t>The other matrix shows more correlations – we can see the biggest correlation is between year and females accepted at .35</a:t>
            </a:r>
          </a:p>
          <a:p>
            <a:endParaRPr lang="en-US" dirty="0"/>
          </a:p>
          <a:p>
            <a:r>
              <a:rPr lang="en-US" dirty="0"/>
              <a:t>Lastly we have budget </a:t>
            </a:r>
            <a:r>
              <a:rPr lang="en-US" dirty="0" err="1"/>
              <a:t>correltation</a:t>
            </a:r>
            <a:r>
              <a:rPr lang="en-US" dirty="0"/>
              <a:t> budget seems to have had a negative impact on hiring 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negative correlation is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relationship between two variables such that as the value of one variable increases, the other decreases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1BCB11-1DF7-5740-9C18-7A4CFF3415D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61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31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46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28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72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5772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012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04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695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01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684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16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5/26/22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45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17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View of earth from space">
            <a:extLst>
              <a:ext uri="{FF2B5EF4-FFF2-40B4-BE49-F238E27FC236}">
                <a16:creationId xmlns:a16="http://schemas.microsoft.com/office/drawing/2014/main" id="{B5CB0661-DC11-C8FC-E0D5-8CAAF4A655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" r="132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0" name="Rectangle 5">
            <a:extLst>
              <a:ext uri="{FF2B5EF4-FFF2-40B4-BE49-F238E27FC236}">
                <a16:creationId xmlns:a16="http://schemas.microsoft.com/office/drawing/2014/main" id="{FBE11A49-02A1-4D4C-9A49-CDF496B10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900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5D749-3B15-A196-0B66-97F8254AFB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8561" y="1066800"/>
            <a:ext cx="3931320" cy="2267193"/>
          </a:xfrm>
        </p:spPr>
        <p:txBody>
          <a:bodyPr>
            <a:normAutofit/>
          </a:bodyPr>
          <a:lstStyle/>
          <a:p>
            <a:r>
              <a:rPr lang="en-US" dirty="0"/>
              <a:t>Men vs. Women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1BCC96-9150-A10B-ED7F-6DFAE598C5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8561" y="4327781"/>
            <a:ext cx="3931321" cy="1033669"/>
          </a:xfrm>
        </p:spPr>
        <p:txBody>
          <a:bodyPr>
            <a:normAutofit/>
          </a:bodyPr>
          <a:lstStyle/>
          <a:p>
            <a:r>
              <a:rPr lang="en-US" dirty="0">
                <a:cs typeface="Aparajita" panose="020B0502040204020203" pitchFamily="18" charset="0"/>
              </a:rPr>
              <a:t>Who rules the sky (and beyond) when it comes to NASA hiring rates?</a:t>
            </a:r>
          </a:p>
        </p:txBody>
      </p:sp>
      <p:grpSp>
        <p:nvGrpSpPr>
          <p:cNvPr id="41" name="Group 21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80479" y="3871114"/>
            <a:ext cx="867485" cy="115439"/>
            <a:chOff x="8910933" y="1861308"/>
            <a:chExt cx="867485" cy="11543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CB494B3-2652-95D7-7AE1-3747182096BD}"/>
              </a:ext>
            </a:extLst>
          </p:cNvPr>
          <p:cNvSpPr txBox="1"/>
          <p:nvPr/>
        </p:nvSpPr>
        <p:spPr>
          <a:xfrm>
            <a:off x="6607918" y="6098645"/>
            <a:ext cx="5500541" cy="646331"/>
          </a:xfrm>
          <a:prstGeom prst="rect">
            <a:avLst/>
          </a:prstGeom>
          <a:gradFill>
            <a:gsLst>
              <a:gs pos="31000">
                <a:schemeClr val="accent4">
                  <a:lumMod val="7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Kaity Tainer, Cynthia Cardenas, </a:t>
            </a:r>
            <a:r>
              <a:rPr lang="en-US" dirty="0" err="1">
                <a:solidFill>
                  <a:schemeClr val="bg1"/>
                </a:solidFill>
              </a:rPr>
              <a:t>Elesha</a:t>
            </a:r>
            <a:r>
              <a:rPr lang="en-US" dirty="0">
                <a:solidFill>
                  <a:schemeClr val="bg1"/>
                </a:solidFill>
              </a:rPr>
              <a:t> Hunter, Kendra Sawyer, Rachael Reich, Stacey Gonzalez</a:t>
            </a:r>
          </a:p>
        </p:txBody>
      </p:sp>
    </p:spTree>
    <p:extLst>
      <p:ext uri="{BB962C8B-B14F-4D97-AF65-F5344CB8AC3E}">
        <p14:creationId xmlns:p14="http://schemas.microsoft.com/office/powerpoint/2010/main" val="292558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7B101-77E8-3F9D-98AA-DA4C5A67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3D6EA-1D4B-515C-713A-5EBC4F46B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Data was gathered from the NASA website</a:t>
            </a:r>
          </a:p>
          <a:p>
            <a:r>
              <a:rPr lang="en-US" dirty="0">
                <a:solidFill>
                  <a:schemeClr val="bg1"/>
                </a:solidFill>
              </a:rPr>
              <a:t>•Data includes information on 714,193 astronauts. (sample size)</a:t>
            </a:r>
          </a:p>
          <a:p>
            <a:r>
              <a:rPr lang="en-US" dirty="0">
                <a:solidFill>
                  <a:schemeClr val="bg1"/>
                </a:solidFill>
              </a:rPr>
              <a:t>Wrangle Data</a:t>
            </a:r>
          </a:p>
          <a:p>
            <a:r>
              <a:rPr lang="en-US" dirty="0">
                <a:solidFill>
                  <a:schemeClr val="bg1"/>
                </a:solidFill>
              </a:rPr>
              <a:t>•We took multiple data sets and combined them in order to run our </a:t>
            </a:r>
          </a:p>
          <a:p>
            <a:r>
              <a:rPr lang="en-US" dirty="0">
                <a:solidFill>
                  <a:schemeClr val="bg1"/>
                </a:solidFill>
              </a:rPr>
              <a:t>analysis </a:t>
            </a:r>
          </a:p>
          <a:p>
            <a:r>
              <a:rPr lang="en-US" dirty="0">
                <a:solidFill>
                  <a:schemeClr val="bg1"/>
                </a:solidFill>
              </a:rPr>
              <a:t>•We dropped unnecessary data </a:t>
            </a:r>
          </a:p>
          <a:p>
            <a:r>
              <a:rPr lang="en-US" dirty="0">
                <a:solidFill>
                  <a:schemeClr val="bg1"/>
                </a:solidFill>
              </a:rPr>
              <a:t>•Dropped missing data </a:t>
            </a:r>
          </a:p>
          <a:p>
            <a:r>
              <a:rPr lang="en-US" dirty="0">
                <a:solidFill>
                  <a:schemeClr val="bg1"/>
                </a:solidFill>
              </a:rPr>
              <a:t>•We recoded data from words (int64) to Boolean operators (True</a:t>
            </a:r>
            <a:r>
              <a:rPr lang="en-US">
                <a:solidFill>
                  <a:schemeClr val="bg1"/>
                </a:solidFill>
              </a:rPr>
              <a:t>/False)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•Square root space walk and space flight (</a:t>
            </a:r>
            <a:r>
              <a:rPr lang="en-US" dirty="0" err="1">
                <a:solidFill>
                  <a:schemeClr val="bg1"/>
                </a:solidFill>
              </a:rPr>
              <a:t>hr</a:t>
            </a:r>
            <a:r>
              <a:rPr lang="en-US" dirty="0">
                <a:solidFill>
                  <a:schemeClr val="bg1"/>
                </a:solidFill>
              </a:rPr>
              <a:t>) in order for it to meet </a:t>
            </a:r>
          </a:p>
          <a:p>
            <a:r>
              <a:rPr lang="en-US" dirty="0">
                <a:solidFill>
                  <a:schemeClr val="bg1"/>
                </a:solidFill>
              </a:rPr>
              <a:t>the normal distribution assumption for an independent t test </a:t>
            </a:r>
          </a:p>
        </p:txBody>
      </p:sp>
    </p:spTree>
    <p:extLst>
      <p:ext uri="{BB962C8B-B14F-4D97-AF65-F5344CB8AC3E}">
        <p14:creationId xmlns:p14="http://schemas.microsoft.com/office/powerpoint/2010/main" val="245422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7DE41-44F8-9415-3F99-52E1B3C4A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9725B-BEB0-D797-3BA1-527F73029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Age- mean: 38.158317, std: 7.615960, min: 24.5995, </a:t>
            </a:r>
          </a:p>
          <a:p>
            <a:r>
              <a:rPr lang="en-US" dirty="0">
                <a:solidFill>
                  <a:schemeClr val="bg1"/>
                </a:solidFill>
              </a:rPr>
              <a:t>max: 73.5633</a:t>
            </a:r>
          </a:p>
          <a:p>
            <a:r>
              <a:rPr lang="en-US" dirty="0">
                <a:solidFill>
                  <a:schemeClr val="bg1"/>
                </a:solidFill>
              </a:rPr>
              <a:t>•Education- mean- 7.548</a:t>
            </a:r>
          </a:p>
          <a:p>
            <a:r>
              <a:rPr lang="en-US" dirty="0">
                <a:solidFill>
                  <a:schemeClr val="bg1"/>
                </a:solidFill>
              </a:rPr>
              <a:t>•Space Flights- mean: 2.3599</a:t>
            </a:r>
          </a:p>
          <a:p>
            <a:r>
              <a:rPr lang="en-US" dirty="0">
                <a:solidFill>
                  <a:schemeClr val="bg1"/>
                </a:solidFill>
              </a:rPr>
              <a:t>•Space Flights (</a:t>
            </a:r>
            <a:r>
              <a:rPr lang="en-US" dirty="0" err="1">
                <a:solidFill>
                  <a:schemeClr val="bg1"/>
                </a:solidFill>
              </a:rPr>
              <a:t>hr</a:t>
            </a:r>
            <a:r>
              <a:rPr lang="en-US" dirty="0">
                <a:solidFill>
                  <a:schemeClr val="bg1"/>
                </a:solidFill>
              </a:rPr>
              <a:t>)- mean: 1210.822</a:t>
            </a:r>
          </a:p>
          <a:p>
            <a:r>
              <a:rPr lang="en-US" dirty="0">
                <a:solidFill>
                  <a:schemeClr val="bg1"/>
                </a:solidFill>
              </a:rPr>
              <a:t>•Space Walks- mean: 1.322</a:t>
            </a:r>
          </a:p>
          <a:p>
            <a:r>
              <a:rPr lang="en-US" dirty="0">
                <a:solidFill>
                  <a:schemeClr val="bg1"/>
                </a:solidFill>
              </a:rPr>
              <a:t>•Males Accepted in NASA Program- mean: 60.037</a:t>
            </a:r>
          </a:p>
          <a:p>
            <a:r>
              <a:rPr lang="en-US" dirty="0">
                <a:solidFill>
                  <a:schemeClr val="bg1"/>
                </a:solidFill>
              </a:rPr>
              <a:t>•Females Accepted in NASA Program- mean: 12.444</a:t>
            </a:r>
          </a:p>
          <a:p>
            <a:r>
              <a:rPr lang="en-US" dirty="0">
                <a:solidFill>
                  <a:schemeClr val="bg1"/>
                </a:solidFill>
              </a:rPr>
              <a:t>•Budget</a:t>
            </a:r>
          </a:p>
        </p:txBody>
      </p:sp>
    </p:spTree>
    <p:extLst>
      <p:ext uri="{BB962C8B-B14F-4D97-AF65-F5344CB8AC3E}">
        <p14:creationId xmlns:p14="http://schemas.microsoft.com/office/powerpoint/2010/main" val="2568471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603E1-53E6-3FE4-9994-9205C317D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Specific Methods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344F4-49B6-E688-8B76-2788E3BDF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Python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Independent t-test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Correlation matrix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Linear Regression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Tableau </a:t>
            </a:r>
          </a:p>
        </p:txBody>
      </p:sp>
    </p:spTree>
    <p:extLst>
      <p:ext uri="{BB962C8B-B14F-4D97-AF65-F5344CB8AC3E}">
        <p14:creationId xmlns:p14="http://schemas.microsoft.com/office/powerpoint/2010/main" val="2583919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8C35D-3778-04AA-F314-8F3CF5DA3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59123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Evaluation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C30B8-BFC2-8751-9403-841771EA8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00" dirty="0">
                <a:solidFill>
                  <a:schemeClr val="bg1"/>
                </a:solidFill>
              </a:rPr>
              <a:t>What is the difference between the hiring rate of males and females that are admitted into the NASA program in the last 10 years?</a:t>
            </a:r>
          </a:p>
          <a:p>
            <a:endParaRPr lang="en-US" sz="2500" dirty="0">
              <a:solidFill>
                <a:schemeClr val="bg1"/>
              </a:solidFill>
            </a:endParaRPr>
          </a:p>
          <a:p>
            <a:r>
              <a:rPr lang="en-US" sz="2500" dirty="0">
                <a:solidFill>
                  <a:schemeClr val="bg1"/>
                </a:solidFill>
              </a:rPr>
              <a:t>What is the ratio of males to females that are sent on space missions?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648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8A53A-A3FB-80E9-11EB-2986020F1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484095"/>
            <a:ext cx="10134600" cy="55562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Correlations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88FD915D-296C-35AD-4E89-F89DA2BE7765}"/>
              </a:ext>
            </a:extLst>
          </p:cNvPr>
          <p:cNvSpPr txBox="1">
            <a:spLocks/>
          </p:cNvSpPr>
          <p:nvPr/>
        </p:nvSpPr>
        <p:spPr>
          <a:xfrm>
            <a:off x="201997" y="1039719"/>
            <a:ext cx="11737454" cy="419657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743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54864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chemeClr val="bg1"/>
                </a:solidFill>
              </a:rPr>
              <a:t>heatmap.corr</a:t>
            </a:r>
            <a:r>
              <a:rPr lang="en-US" dirty="0">
                <a:solidFill>
                  <a:schemeClr val="bg1"/>
                </a:solidFill>
              </a:rPr>
              <a:t>(method='</a:t>
            </a:r>
            <a:r>
              <a:rPr lang="en-US" dirty="0" err="1">
                <a:solidFill>
                  <a:schemeClr val="bg1"/>
                </a:solidFill>
              </a:rPr>
              <a:t>pearson</a:t>
            </a:r>
            <a:r>
              <a:rPr lang="en-US" dirty="0">
                <a:solidFill>
                  <a:schemeClr val="bg1"/>
                </a:solidFill>
              </a:rPr>
              <a:t>').</a:t>
            </a:r>
            <a:r>
              <a:rPr lang="en-US" dirty="0" err="1">
                <a:solidFill>
                  <a:schemeClr val="bg1"/>
                </a:solidFill>
              </a:rPr>
              <a:t>style.format</a:t>
            </a:r>
            <a:r>
              <a:rPr lang="en-US" dirty="0">
                <a:solidFill>
                  <a:schemeClr val="bg1"/>
                </a:solidFill>
              </a:rPr>
              <a:t>("{:.2}").</a:t>
            </a:r>
            <a:r>
              <a:rPr lang="en-US" dirty="0" err="1">
                <a:solidFill>
                  <a:schemeClr val="bg1"/>
                </a:solidFill>
              </a:rPr>
              <a:t>background_gradient</a:t>
            </a:r>
            <a:r>
              <a:rPr lang="en-US" dirty="0">
                <a:solidFill>
                  <a:schemeClr val="bg1"/>
                </a:solidFill>
              </a:rPr>
              <a:t>(</a:t>
            </a:r>
            <a:r>
              <a:rPr lang="en-US" dirty="0" err="1">
                <a:solidFill>
                  <a:schemeClr val="bg1"/>
                </a:solidFill>
              </a:rPr>
              <a:t>cmap</a:t>
            </a:r>
            <a:r>
              <a:rPr lang="en-US" dirty="0">
                <a:solidFill>
                  <a:schemeClr val="bg1"/>
                </a:solidFill>
              </a:rPr>
              <a:t>=</a:t>
            </a:r>
            <a:r>
              <a:rPr lang="en-US" dirty="0" err="1">
                <a:solidFill>
                  <a:schemeClr val="bg1"/>
                </a:solidFill>
              </a:rPr>
              <a:t>plt.get_cmap</a:t>
            </a:r>
            <a:r>
              <a:rPr lang="en-US" dirty="0">
                <a:solidFill>
                  <a:schemeClr val="bg1"/>
                </a:solidFill>
              </a:rPr>
              <a:t>('</a:t>
            </a:r>
            <a:r>
              <a:rPr lang="en-US" dirty="0" err="1">
                <a:solidFill>
                  <a:schemeClr val="bg1"/>
                </a:solidFill>
              </a:rPr>
              <a:t>coolwarm</a:t>
            </a:r>
            <a:r>
              <a:rPr lang="en-US" dirty="0">
                <a:solidFill>
                  <a:schemeClr val="bg1"/>
                </a:solidFill>
              </a:rPr>
              <a:t>'), axis=1)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 descr="Chart, treemap chart&#10;&#10;Description automatically generated">
            <a:extLst>
              <a:ext uri="{FF2B5EF4-FFF2-40B4-BE49-F238E27FC236}">
                <a16:creationId xmlns:a16="http://schemas.microsoft.com/office/drawing/2014/main" id="{5554A3BD-1910-53F2-C2CE-248965EA11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460" y="1653722"/>
            <a:ext cx="5036061" cy="3883742"/>
          </a:xfrm>
          <a:prstGeom prst="rect">
            <a:avLst/>
          </a:prstGeom>
        </p:spPr>
      </p:pic>
      <p:pic>
        <p:nvPicPr>
          <p:cNvPr id="23" name="Picture 22" descr="Chart&#10;&#10;Description automatically generated">
            <a:extLst>
              <a:ext uri="{FF2B5EF4-FFF2-40B4-BE49-F238E27FC236}">
                <a16:creationId xmlns:a16="http://schemas.microsoft.com/office/drawing/2014/main" id="{AFFA8A54-F939-E1D5-9BE0-0FE6229CE1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79" y="1851025"/>
            <a:ext cx="4746350" cy="315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982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D9045-0205-A75D-7A60-EFCD69218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488" y="-33618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Simple Sample T Test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31328E-4D3A-B687-1EC4-55B9268C69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6675" y="2012389"/>
            <a:ext cx="4897144" cy="39687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54C76D-8AB5-6CB0-9CCC-68850C1776EC}"/>
              </a:ext>
            </a:extLst>
          </p:cNvPr>
          <p:cNvSpPr txBox="1"/>
          <p:nvPr/>
        </p:nvSpPr>
        <p:spPr>
          <a:xfrm>
            <a:off x="536675" y="1367118"/>
            <a:ext cx="4725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males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6C8AEF-93AB-13F4-940F-A01164511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850" y="2012389"/>
            <a:ext cx="4941209" cy="40089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402D5D-0E32-6C85-55AA-C79CF5845CD1}"/>
              </a:ext>
            </a:extLst>
          </p:cNvPr>
          <p:cNvSpPr txBox="1"/>
          <p:nvPr/>
        </p:nvSpPr>
        <p:spPr>
          <a:xfrm>
            <a:off x="6410580" y="1448964"/>
            <a:ext cx="4664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females</a:t>
            </a:r>
          </a:p>
        </p:txBody>
      </p:sp>
    </p:spTree>
    <p:extLst>
      <p:ext uri="{BB962C8B-B14F-4D97-AF65-F5344CB8AC3E}">
        <p14:creationId xmlns:p14="http://schemas.microsoft.com/office/powerpoint/2010/main" val="2108448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639D1-D272-3A14-22DF-9C3E1ABDC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Independent T-test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4AB7A87-0676-2FF3-3A2F-A0577F5E6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73406" y="2162175"/>
            <a:ext cx="9045187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79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6AB1B-8749-D813-0106-415DC4A93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-346975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Linear Regression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06F069-6CF3-2A85-A01B-810AAE02E6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1671" y="1765162"/>
            <a:ext cx="5131932" cy="45393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6C6924-90C5-EAB5-2CF1-E91A94C0D984}"/>
              </a:ext>
            </a:extLst>
          </p:cNvPr>
          <p:cNvSpPr txBox="1"/>
          <p:nvPr/>
        </p:nvSpPr>
        <p:spPr>
          <a:xfrm>
            <a:off x="845942" y="1168672"/>
            <a:ext cx="4391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Males by year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E6FF31-F09F-A112-BDD1-BAB3EB322C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23100"/>
            <a:ext cx="5115409" cy="45814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7CE636-1ED6-6DFB-E264-004B1CD2C3DD}"/>
              </a:ext>
            </a:extLst>
          </p:cNvPr>
          <p:cNvSpPr txBox="1"/>
          <p:nvPr/>
        </p:nvSpPr>
        <p:spPr>
          <a:xfrm>
            <a:off x="6224766" y="1168672"/>
            <a:ext cx="35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Females by year</a:t>
            </a:r>
          </a:p>
        </p:txBody>
      </p:sp>
    </p:spTree>
    <p:extLst>
      <p:ext uri="{BB962C8B-B14F-4D97-AF65-F5344CB8AC3E}">
        <p14:creationId xmlns:p14="http://schemas.microsoft.com/office/powerpoint/2010/main" val="2216190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C06F-E978-F4CF-C89D-38826F441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985800-8533-D986-6766-4675903B5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74014" y="151788"/>
            <a:ext cx="8243971" cy="3382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36061E-5A5A-D285-BFA4-1627CD42FA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014" y="3533930"/>
            <a:ext cx="8243971" cy="317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4004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48065-551F-EEFD-9ED5-40FB4D14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DDF459-671C-9124-43D9-B1ED4169D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32"/>
          <a:stretch/>
        </p:blipFill>
        <p:spPr>
          <a:xfrm>
            <a:off x="538737" y="1067640"/>
            <a:ext cx="11258963" cy="472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79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0A8E6-A0C2-616E-D423-8867A5AB3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Rachael Reich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CE675A-2C7F-08BE-100F-7E718AF6E9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120" y="1328651"/>
            <a:ext cx="2617574" cy="43272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F33118-57C7-9564-92D9-FB872638AE22}"/>
              </a:ext>
            </a:extLst>
          </p:cNvPr>
          <p:cNvSpPr txBox="1"/>
          <p:nvPr/>
        </p:nvSpPr>
        <p:spPr>
          <a:xfrm>
            <a:off x="4804268" y="2689412"/>
            <a:ext cx="53841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BS </a:t>
            </a:r>
            <a:r>
              <a:rPr lang="en-US" dirty="0">
                <a:solidFill>
                  <a:schemeClr val="bg1"/>
                </a:solidFill>
              </a:rPr>
              <a:t>Mechanical Engineering (Drexel University, 2017)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Rachael is from NJ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After three years in the Semiconductor industry, she transitioned to Data Science.</a:t>
            </a:r>
          </a:p>
        </p:txBody>
      </p:sp>
    </p:spTree>
    <p:extLst>
      <p:ext uri="{BB962C8B-B14F-4D97-AF65-F5344CB8AC3E}">
        <p14:creationId xmlns:p14="http://schemas.microsoft.com/office/powerpoint/2010/main" val="11710695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221CB-06E2-F551-3639-DCB145B8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-63364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Frame of Budget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CD7F98-6238-159F-99A2-8EC4A9EEE3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28700" y="1510111"/>
            <a:ext cx="4423241" cy="39687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95A90A-79E8-736B-5DB0-05BF5D0ADD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4012" y="1510111"/>
            <a:ext cx="4462659" cy="401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3120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F82CB-1F2D-AFC9-EB0C-D5F4AF71C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03374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Single Sample T-test for Females vs Male Budget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821032-7318-E33C-5611-25DF4D241E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00073" y="2162175"/>
            <a:ext cx="6591853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408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2B43C-8DF8-1242-631F-12C189137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87189"/>
            <a:ext cx="10134600" cy="672165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Correlation Plot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350CEE-7559-97EE-AFF1-0C37D2A36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44377" y="1682563"/>
            <a:ext cx="5103246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7210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94D9C-F439-B590-1659-646FDE7C8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71" y="82830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Linear Regression of Females vs. Budget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5978A5-0F5B-A264-1876-D7E5D3E723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86019" y="1830481"/>
            <a:ext cx="5751504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2332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B65AE-8BCC-354C-6E58-DEE79ED52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Linear Regression for Year and Budget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9295CF8-26AB-E95F-0359-B1D573844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83353" y="2162175"/>
            <a:ext cx="7025293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8134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02D7B-61ED-97E5-904A-59048DC62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581" y="82510"/>
            <a:ext cx="10134600" cy="1288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Results: Hiring Rates between Males and Females in NASA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C6E50-BB81-8B19-603E-9B41D8CD6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828" y="1736487"/>
            <a:ext cx="3329777" cy="3969342"/>
          </a:xfrm>
        </p:spPr>
        <p:txBody>
          <a:bodyPr>
            <a:no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chemeClr val="bg1"/>
                </a:solidFill>
              </a:rPr>
              <a:t>When the NASA program was </a:t>
            </a:r>
          </a:p>
          <a:p>
            <a:r>
              <a:rPr lang="en-US" sz="1500" dirty="0">
                <a:solidFill>
                  <a:schemeClr val="bg1"/>
                </a:solidFill>
              </a:rPr>
              <a:t>first started in 1959, it was only </a:t>
            </a:r>
          </a:p>
          <a:p>
            <a:r>
              <a:rPr lang="en-US" sz="1500" dirty="0">
                <a:solidFill>
                  <a:schemeClr val="bg1"/>
                </a:solidFill>
              </a:rPr>
              <a:t>populated by males who had </a:t>
            </a:r>
          </a:p>
          <a:p>
            <a:r>
              <a:rPr lang="en-US" sz="1500" dirty="0">
                <a:solidFill>
                  <a:schemeClr val="bg1"/>
                </a:solidFill>
              </a:rPr>
              <a:t>military background.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chemeClr val="bg1"/>
                </a:solidFill>
              </a:rPr>
              <a:t>In 1978, the first females </a:t>
            </a:r>
          </a:p>
          <a:p>
            <a:r>
              <a:rPr lang="en-US" sz="1500" dirty="0">
                <a:solidFill>
                  <a:schemeClr val="bg1"/>
                </a:solidFill>
              </a:rPr>
              <a:t>were selected as astronaut </a:t>
            </a:r>
          </a:p>
          <a:p>
            <a:r>
              <a:rPr lang="en-US" sz="1500" dirty="0">
                <a:solidFill>
                  <a:schemeClr val="bg1"/>
                </a:solidFill>
              </a:rPr>
              <a:t>candidates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chemeClr val="bg1"/>
                </a:solidFill>
              </a:rPr>
              <a:t>Every year since 1978,  the </a:t>
            </a:r>
          </a:p>
          <a:p>
            <a:r>
              <a:rPr lang="en-US" sz="1500" dirty="0">
                <a:solidFill>
                  <a:schemeClr val="bg1"/>
                </a:solidFill>
              </a:rPr>
              <a:t>intake of females into the </a:t>
            </a:r>
          </a:p>
          <a:p>
            <a:r>
              <a:rPr lang="en-US" sz="1500" dirty="0">
                <a:solidFill>
                  <a:schemeClr val="bg1"/>
                </a:solidFill>
              </a:rPr>
              <a:t>program are always less than </a:t>
            </a:r>
          </a:p>
          <a:p>
            <a:r>
              <a:rPr lang="en-US" sz="1500" dirty="0">
                <a:solidFill>
                  <a:schemeClr val="bg1"/>
                </a:solidFill>
              </a:rPr>
              <a:t>those of males accepted into </a:t>
            </a:r>
          </a:p>
          <a:p>
            <a:r>
              <a:rPr lang="en-US" sz="1500" dirty="0">
                <a:solidFill>
                  <a:schemeClr val="bg1"/>
                </a:solidFill>
              </a:rPr>
              <a:t>the NASA program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855DBD-D0B7-F819-CA9B-10C285FEB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44" y="1610746"/>
            <a:ext cx="6395258" cy="377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2778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31C96-6067-EDAF-56CF-8022B1C2C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328" y="122450"/>
            <a:ext cx="10134600" cy="128848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Results: Ratio of males to females that are sent on space missions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DB2AF-7FF2-CB03-720A-464F05008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4841" y="1924338"/>
            <a:ext cx="3289028" cy="3969342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Males had a greater number of collective hours on Space flights and Space Walks.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Females had a higher average of individual hours!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6318EE-C287-C750-3DE7-A91F5C13D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4273" y="1455263"/>
            <a:ext cx="3871296" cy="476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65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3279E-09D4-483A-A4E3-5FE0FE86C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691" y="-175831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Results: Exploratory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866EE-AC7E-E97A-9BB1-B8B84D031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8797" y="1580012"/>
            <a:ext cx="4438141" cy="3969342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United States produces the most astronauts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Soviet Union and Russia produce the second and third highest number of astronauts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Only 9 countries hired both male and female astronauts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2 countries (Iran and South Korea) only have females representing their countries as astronauts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13C1C3-518B-5594-0CD7-0E2D360B0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2" y="1340679"/>
            <a:ext cx="6761050" cy="491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570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AB8AB-A342-71C3-6504-7FE01EFAE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179" y="545147"/>
            <a:ext cx="10134600" cy="1288489"/>
          </a:xfrm>
        </p:spPr>
        <p:txBody>
          <a:bodyPr>
            <a:normAutofit/>
          </a:bodyPr>
          <a:lstStyle/>
          <a:p>
            <a:pPr algn="ctr"/>
            <a:r>
              <a:rPr lang="en-US" sz="2700" dirty="0">
                <a:solidFill>
                  <a:schemeClr val="bg1"/>
                </a:solidFill>
              </a:rPr>
              <a:t>Results: Exploratory Findings</a:t>
            </a:r>
            <a:br>
              <a:rPr lang="en-U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3706F67-298C-3DC9-AF0B-C191C7B3A9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64990" y="1774025"/>
            <a:ext cx="5462489" cy="2414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C99933-6CC9-EDE6-31B4-67F02FC29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144" y="3875380"/>
            <a:ext cx="5456393" cy="24264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8E8A20-ED8F-8AA4-74E6-A5C703A91DA4}"/>
              </a:ext>
            </a:extLst>
          </p:cNvPr>
          <p:cNvSpPr txBox="1"/>
          <p:nvPr/>
        </p:nvSpPr>
        <p:spPr>
          <a:xfrm>
            <a:off x="6775385" y="2372446"/>
            <a:ext cx="4063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-US" dirty="0">
                <a:solidFill>
                  <a:srgbClr val="FFFFFF"/>
                </a:solidFill>
              </a:rPr>
              <a:t>B</a:t>
            </a:r>
            <a:r>
              <a:rPr lang="en-US" sz="1800" dirty="0">
                <a:solidFill>
                  <a:srgbClr val="FFFFFF"/>
                </a:solidFill>
              </a:rPr>
              <a:t>udget has no influence on the hiring of female astronauts</a:t>
            </a:r>
            <a:endParaRPr lang="en-US" sz="1800" b="0" i="0" u="none" strike="noStrike" cap="none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C259AA-9C65-DB8F-F8D9-4446700058CB}"/>
              </a:ext>
            </a:extLst>
          </p:cNvPr>
          <p:cNvSpPr txBox="1"/>
          <p:nvPr/>
        </p:nvSpPr>
        <p:spPr>
          <a:xfrm>
            <a:off x="1955120" y="4953000"/>
            <a:ext cx="4312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-US" dirty="0">
                <a:solidFill>
                  <a:srgbClr val="FFFFFF"/>
                </a:solidFill>
              </a:rPr>
              <a:t>B</a:t>
            </a:r>
            <a:r>
              <a:rPr lang="en-US" sz="1800" dirty="0">
                <a:solidFill>
                  <a:srgbClr val="FFFFFF"/>
                </a:solidFill>
              </a:rPr>
              <a:t>udget has no significant influence on the hiring of male astronauts</a:t>
            </a:r>
          </a:p>
        </p:txBody>
      </p:sp>
    </p:spTree>
    <p:extLst>
      <p:ext uri="{BB962C8B-B14F-4D97-AF65-F5344CB8AC3E}">
        <p14:creationId xmlns:p14="http://schemas.microsoft.com/office/powerpoint/2010/main" val="20070409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CF40-2389-AF66-C3DF-670449179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912" y="385482"/>
            <a:ext cx="10134600" cy="58700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9DA3E-595F-D9F7-F487-C328DB636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818" y="1444329"/>
            <a:ext cx="10134600" cy="3969342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The US is the leading country in having astronauts in both men and women</a:t>
            </a: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 the US, NASA has only 10% women astronauts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 the world women astronauts consist of only 14%</a:t>
            </a:r>
          </a:p>
          <a:p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One question that we asked ourselves is “Did the white house budget for the NASA program have an impact on how many women and men were hired into it?”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2225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79EB2-36E7-01D4-9BFD-E2B90DFC2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793" y="657833"/>
            <a:ext cx="10134600" cy="6650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Cynthia Cardenas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547920-E6EB-65C1-F6FF-CB276B311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6434" y="1394851"/>
            <a:ext cx="2585045" cy="47392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29DDBF-51A8-851D-AF00-87102BA34789}"/>
              </a:ext>
            </a:extLst>
          </p:cNvPr>
          <p:cNvSpPr txBox="1"/>
          <p:nvPr/>
        </p:nvSpPr>
        <p:spPr>
          <a:xfrm>
            <a:off x="3241964" y="2083072"/>
            <a:ext cx="6239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 Elementary Education (University of South Florida)</a:t>
            </a:r>
          </a:p>
          <a:p>
            <a:r>
              <a:rPr lang="en-US" dirty="0">
                <a:solidFill>
                  <a:schemeClr val="bg1"/>
                </a:solidFill>
              </a:rPr>
              <a:t>Currently employed: First-grade teacher</a:t>
            </a:r>
          </a:p>
        </p:txBody>
      </p:sp>
    </p:spTree>
    <p:extLst>
      <p:ext uri="{BB962C8B-B14F-4D97-AF65-F5344CB8AC3E}">
        <p14:creationId xmlns:p14="http://schemas.microsoft.com/office/powerpoint/2010/main" val="24104526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FA9F6-DC5F-BBB3-EACC-832323D4F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535" y="623047"/>
            <a:ext cx="10134600" cy="573554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B4124-3471-DD01-C699-CBECB0EB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759" y="2058809"/>
            <a:ext cx="10134600" cy="3969342"/>
          </a:xfrm>
        </p:spPr>
        <p:txBody>
          <a:bodyPr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mbo"/>
                <a:ea typeface="+mn-ea"/>
                <a:cs typeface="+mn-cs"/>
              </a:rPr>
              <a:t>How did your findings impact the world at large?</a:t>
            </a:r>
          </a:p>
          <a:p>
            <a:pPr marR="0" lvl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mbo"/>
                <a:ea typeface="+mn-ea"/>
                <a:cs typeface="+mn-cs"/>
              </a:rPr>
              <a:t>What's important about this work?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8607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96B685-C64E-F0E4-7144-AC8E71B66570}"/>
              </a:ext>
            </a:extLst>
          </p:cNvPr>
          <p:cNvSpPr txBox="1"/>
          <p:nvPr/>
        </p:nvSpPr>
        <p:spPr>
          <a:xfrm>
            <a:off x="2536197" y="2875002"/>
            <a:ext cx="74227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41901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5347D-B230-13F5-78B2-1569E6566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200484"/>
            <a:ext cx="10134600" cy="848607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Elesha</a:t>
            </a:r>
            <a:r>
              <a:rPr lang="en-US" dirty="0">
                <a:solidFill>
                  <a:schemeClr val="bg1"/>
                </a:solidFill>
              </a:rPr>
              <a:t> Hunter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148358-AC2D-3383-1219-34FB32D775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16201" y="1500735"/>
            <a:ext cx="2067568" cy="40559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B535F8-F6FD-8678-63CD-B48943D07C9B}"/>
              </a:ext>
            </a:extLst>
          </p:cNvPr>
          <p:cNvSpPr txBox="1"/>
          <p:nvPr/>
        </p:nvSpPr>
        <p:spPr>
          <a:xfrm>
            <a:off x="4007224" y="1666582"/>
            <a:ext cx="64545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Elesha</a:t>
            </a:r>
            <a:r>
              <a:rPr lang="en-US" dirty="0">
                <a:solidFill>
                  <a:schemeClr val="bg1"/>
                </a:solidFill>
              </a:rPr>
              <a:t> is from Michigan</a:t>
            </a:r>
          </a:p>
          <a:p>
            <a:r>
              <a:rPr lang="en-US" dirty="0">
                <a:solidFill>
                  <a:schemeClr val="bg1"/>
                </a:solidFill>
              </a:rPr>
              <a:t>Currently employed: Marketing Coordinator (San Antonio, TX)</a:t>
            </a:r>
          </a:p>
        </p:txBody>
      </p:sp>
    </p:spTree>
    <p:extLst>
      <p:ext uri="{BB962C8B-B14F-4D97-AF65-F5344CB8AC3E}">
        <p14:creationId xmlns:p14="http://schemas.microsoft.com/office/powerpoint/2010/main" val="2785452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0FCC1-EAE3-DE2E-B5A2-472903886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992" y="509575"/>
            <a:ext cx="10134600" cy="63074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Kendra Sawyer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B180756-26FC-78EB-7A4B-5537E4132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9759" y="1611847"/>
            <a:ext cx="2861094" cy="38179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8A333C-1EA7-F5A8-1845-3B6F224ECD1A}"/>
              </a:ext>
            </a:extLst>
          </p:cNvPr>
          <p:cNvSpPr txBox="1"/>
          <p:nvPr/>
        </p:nvSpPr>
        <p:spPr>
          <a:xfrm>
            <a:off x="4292044" y="1949674"/>
            <a:ext cx="6703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BS Music Education (Elizabeth City State University)</a:t>
            </a:r>
          </a:p>
          <a:p>
            <a:r>
              <a:rPr lang="en-US" sz="2000" dirty="0">
                <a:solidFill>
                  <a:schemeClr val="bg1"/>
                </a:solidFill>
              </a:rPr>
              <a:t>Currently employed: Elementary Music Teacher</a:t>
            </a:r>
          </a:p>
        </p:txBody>
      </p:sp>
    </p:spTree>
    <p:extLst>
      <p:ext uri="{BB962C8B-B14F-4D97-AF65-F5344CB8AC3E}">
        <p14:creationId xmlns:p14="http://schemas.microsoft.com/office/powerpoint/2010/main" val="3526399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9ED88-916F-CC4C-6EC5-423529D77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99247"/>
            <a:ext cx="10134600" cy="4574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Stacey Gonzalez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DB0FD5A-C377-98CE-5D85-5BAC43EDF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2853" y="1657596"/>
            <a:ext cx="3542807" cy="35428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F881A1-EB9C-B317-F29D-1191920081F9}"/>
              </a:ext>
            </a:extLst>
          </p:cNvPr>
          <p:cNvSpPr txBox="1"/>
          <p:nvPr/>
        </p:nvSpPr>
        <p:spPr>
          <a:xfrm>
            <a:off x="4300748" y="1625068"/>
            <a:ext cx="722786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 Political Science</a:t>
            </a:r>
          </a:p>
          <a:p>
            <a:r>
              <a:rPr lang="en-US" dirty="0">
                <a:solidFill>
                  <a:schemeClr val="bg1"/>
                </a:solidFill>
              </a:rPr>
              <a:t>BS Sociology </a:t>
            </a:r>
          </a:p>
          <a:p>
            <a:r>
              <a:rPr lang="en-US" dirty="0">
                <a:solidFill>
                  <a:schemeClr val="bg1"/>
                </a:solidFill>
              </a:rPr>
              <a:t>MS Psychology MPH Public Health and Epidemiology </a:t>
            </a:r>
          </a:p>
          <a:p>
            <a:r>
              <a:rPr lang="en-US" dirty="0" err="1">
                <a:solidFill>
                  <a:schemeClr val="bg1"/>
                </a:solidFill>
              </a:rPr>
              <a:t>Phd</a:t>
            </a:r>
            <a:r>
              <a:rPr lang="en-US" dirty="0">
                <a:solidFill>
                  <a:schemeClr val="bg1"/>
                </a:solidFill>
              </a:rPr>
              <a:t> International Psychology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Massive Incident Reaction Team certification from Homeland Security</a:t>
            </a:r>
          </a:p>
          <a:p>
            <a:r>
              <a:rPr lang="en-US" dirty="0">
                <a:solidFill>
                  <a:schemeClr val="bg1"/>
                </a:solidFill>
              </a:rPr>
              <a:t>Retired Commander of the United States Army Air Defense Artillery Certified Officer of the Philadelphia Police Department and Critical Incident and Trauma certification.</a:t>
            </a:r>
          </a:p>
          <a:p>
            <a:r>
              <a:rPr lang="en-US" dirty="0">
                <a:solidFill>
                  <a:schemeClr val="bg1"/>
                </a:solidFill>
              </a:rPr>
              <a:t>NCIC / PCIC certification, SQL certification, Bias and Diversity certification from the Anti-Defamation League </a:t>
            </a:r>
          </a:p>
        </p:txBody>
      </p:sp>
    </p:spTree>
    <p:extLst>
      <p:ext uri="{BB962C8B-B14F-4D97-AF65-F5344CB8AC3E}">
        <p14:creationId xmlns:p14="http://schemas.microsoft.com/office/powerpoint/2010/main" val="18913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F9FDA-54D9-1F39-3870-632CD42D5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278720"/>
            <a:ext cx="10134600" cy="65301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Kaity Tainer	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7BD765-A41C-4338-3191-AB00732C5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59758" y="1202258"/>
            <a:ext cx="2858172" cy="43046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D0344E-5E0C-45D5-8D72-E92612795136}"/>
              </a:ext>
            </a:extLst>
          </p:cNvPr>
          <p:cNvSpPr txBox="1"/>
          <p:nvPr/>
        </p:nvSpPr>
        <p:spPr>
          <a:xfrm>
            <a:off x="4095149" y="2245996"/>
            <a:ext cx="62802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 Psychology (University of Washington, 2016)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USPA Member (2016)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Currently Employed: Electrician (Tacoma, WA)</a:t>
            </a:r>
          </a:p>
          <a:p>
            <a:r>
              <a:rPr lang="en-US" dirty="0">
                <a:solidFill>
                  <a:schemeClr val="bg1"/>
                </a:solidFill>
              </a:rPr>
              <a:t>	Commercial/Residential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Past employment: Executive Assistant (Los Angeles, CA)</a:t>
            </a:r>
          </a:p>
          <a:p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err="1">
                <a:solidFill>
                  <a:schemeClr val="bg1"/>
                </a:solidFill>
              </a:rPr>
              <a:t>Desilu</a:t>
            </a:r>
            <a:r>
              <a:rPr lang="en-US" dirty="0">
                <a:solidFill>
                  <a:schemeClr val="bg1"/>
                </a:solidFill>
              </a:rPr>
              <a:t>-Studios (created Star Trek franchise) and Bruce 	Brown Films (The Endless Summer)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158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E98E9-BB3C-A525-0B84-F48B65B42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216" y="-122042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B8240-C6A6-23C7-AC85-D89FBC1BC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190" y="1723855"/>
            <a:ext cx="10134600" cy="3969342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President Eisenhower suggested NASA chose from military test pilots </a:t>
            </a:r>
          </a:p>
          <a:p>
            <a:pPr marL="617220" lvl="1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Also proposed NASA to congress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1959-1980: 65% came from the military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Overall less women in the military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Conversations about diversity in the workplace led us to more questions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429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D626D-8D15-C1F5-9E06-A325BB0E1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71" y="-180720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7C99DA-1ED8-F324-FF5F-5042FCDD9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570" y="1022570"/>
            <a:ext cx="10478723" cy="4616230"/>
          </a:xfrm>
          <a:noFill/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70’s: a springboard for women in astronomy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mbo"/>
                <a:ea typeface="+mn-ea"/>
                <a:cs typeface="+mn-cs"/>
              </a:rPr>
              <a:t>1977: recruitment of NASA skyrocketed because of Nichelle Nichols's help.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Bembo"/>
              </a:rPr>
              <a:t>	Role as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mbo"/>
                <a:ea typeface="+mn-ea"/>
                <a:cs typeface="+mn-cs"/>
              </a:rPr>
              <a:t>Lieutenant Uhura on Star Trek inspired young girls to become astronauts at NASA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dirty="0">
                <a:solidFill>
                  <a:prstClr val="white"/>
                </a:solidFill>
                <a:latin typeface="Bembo"/>
              </a:rPr>
              <a:t>Also played a role recruiting people of color</a:t>
            </a:r>
          </a:p>
          <a:p>
            <a:pPr marL="342900" marR="0" lvl="0" indent="-3429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mbo"/>
                <a:ea typeface="+mn-ea"/>
                <a:cs typeface="+mn-cs"/>
              </a:rPr>
              <a:t>Received astronaut training and spoke to colleges about the importance of NASA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mbo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mbo"/>
                <a:ea typeface="+mn-ea"/>
                <a:cs typeface="+mn-cs"/>
              </a:rPr>
              <a:t>Uhura translation (Swahili): “Freedom” 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257326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GC1">
      <a:dk1>
        <a:sysClr val="windowText" lastClr="000000"/>
      </a:dk1>
      <a:lt1>
        <a:sysClr val="window" lastClr="FFFFFF"/>
      </a:lt1>
      <a:dk2>
        <a:srgbClr val="2C2830"/>
      </a:dk2>
      <a:lt2>
        <a:srgbClr val="E0DCE1"/>
      </a:lt2>
      <a:accent1>
        <a:srgbClr val="908193"/>
      </a:accent1>
      <a:accent2>
        <a:srgbClr val="A08889"/>
      </a:accent2>
      <a:accent3>
        <a:srgbClr val="B48C7E"/>
      </a:accent3>
      <a:accent4>
        <a:srgbClr val="809C9B"/>
      </a:accent4>
      <a:accent5>
        <a:srgbClr val="899F91"/>
      </a:accent5>
      <a:accent6>
        <a:srgbClr val="728274"/>
      </a:accent6>
      <a:hlink>
        <a:srgbClr val="837585"/>
      </a:hlink>
      <a:folHlink>
        <a:srgbClr val="677E83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8018</TotalTime>
  <Words>991</Words>
  <Application>Microsoft Macintosh PowerPoint</Application>
  <PresentationFormat>Widescreen</PresentationFormat>
  <Paragraphs>148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Bembo</vt:lpstr>
      <vt:lpstr>Calibri</vt:lpstr>
      <vt:lpstr>Wingdings</vt:lpstr>
      <vt:lpstr>AdornVTI</vt:lpstr>
      <vt:lpstr>Men vs. Women</vt:lpstr>
      <vt:lpstr>Rachael Reich</vt:lpstr>
      <vt:lpstr>Cynthia Cardenas</vt:lpstr>
      <vt:lpstr>Elesha Hunter</vt:lpstr>
      <vt:lpstr>Kendra Sawyer</vt:lpstr>
      <vt:lpstr>Stacey Gonzalez</vt:lpstr>
      <vt:lpstr>Kaity Tainer </vt:lpstr>
      <vt:lpstr>Background</vt:lpstr>
      <vt:lpstr>Background</vt:lpstr>
      <vt:lpstr>Methods</vt:lpstr>
      <vt:lpstr>Variables</vt:lpstr>
      <vt:lpstr>Specific Methods Used:</vt:lpstr>
      <vt:lpstr>Evaluation Questions</vt:lpstr>
      <vt:lpstr>Correlations</vt:lpstr>
      <vt:lpstr>Simple Sample T Test</vt:lpstr>
      <vt:lpstr>Independent T-test</vt:lpstr>
      <vt:lpstr>Linear Regression</vt:lpstr>
      <vt:lpstr>PowerPoint Presentation</vt:lpstr>
      <vt:lpstr>PowerPoint Presentation</vt:lpstr>
      <vt:lpstr>Data Frame of Budget Analysis</vt:lpstr>
      <vt:lpstr>Single Sample T-test for Females vs Male Budget Analysis</vt:lpstr>
      <vt:lpstr>Correlation Plot</vt:lpstr>
      <vt:lpstr>Linear Regression of Females vs. Budget</vt:lpstr>
      <vt:lpstr>Linear Regression for Year and Budget</vt:lpstr>
      <vt:lpstr>Results: Hiring Rates between Males and Females in NASA</vt:lpstr>
      <vt:lpstr>Results: Ratio of males to females that are sent on space missions </vt:lpstr>
      <vt:lpstr>Results: Exploratory Findings</vt:lpstr>
      <vt:lpstr>Results: Exploratory Findings </vt:lpstr>
      <vt:lpstr>Summary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 vs. Women</dc:title>
  <dc:creator>Kaitlyn Tainer</dc:creator>
  <cp:lastModifiedBy>Reich,Rachael  (DSHS)</cp:lastModifiedBy>
  <cp:revision>34</cp:revision>
  <dcterms:created xsi:type="dcterms:W3CDTF">2022-05-13T00:02:30Z</dcterms:created>
  <dcterms:modified xsi:type="dcterms:W3CDTF">2022-05-26T20:27:34Z</dcterms:modified>
</cp:coreProperties>
</file>

<file path=docProps/thumbnail.jpeg>
</file>